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7" autoAdjust="0"/>
    <p:restoredTop sz="76087"/>
  </p:normalViewPr>
  <p:slideViewPr>
    <p:cSldViewPr>
      <p:cViewPr varScale="1">
        <p:scale>
          <a:sx n="60" d="100"/>
          <a:sy n="60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E7979D-6D9B-4A6B-8499-E4811C3DB915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539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B8ABE8-6397-47F4-BE72-2B4222C87689}" type="slidenum">
              <a:rPr kumimoji="0" lang="en-US" altLang="en-US" smtClean="0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4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D2B814-E7CD-4F84-87F9-11DEDFB028FB}" type="slidenum">
              <a:rPr kumimoji="0" lang="en-US" altLang="en-US" smtClean="0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pr11-05.cpp</a:t>
            </a:r>
          </a:p>
        </p:txBody>
      </p:sp>
    </p:spTree>
    <p:extLst>
      <p:ext uri="{BB962C8B-B14F-4D97-AF65-F5344CB8AC3E}">
        <p14:creationId xmlns:p14="http://schemas.microsoft.com/office/powerpoint/2010/main" val="4285927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5A9817-29D2-4AD9-9F06-A6C4E94E4ED2}" type="slidenum">
              <a:rPr kumimoji="0" lang="en-US" altLang="en-US" smtClean="0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pr11-06.cpp</a:t>
            </a:r>
          </a:p>
        </p:txBody>
      </p:sp>
    </p:spTree>
    <p:extLst>
      <p:ext uri="{BB962C8B-B14F-4D97-AF65-F5344CB8AC3E}">
        <p14:creationId xmlns:p14="http://schemas.microsoft.com/office/powerpoint/2010/main" val="312830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160CFB-9175-45FF-B40C-2BE27317C78A}" type="slidenum">
              <a:rPr kumimoji="0" lang="en-US" altLang="en-US" smtClean="0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833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57D844-379E-4DD9-8CB7-BBC91B9A18B9}" type="slidenum">
              <a:rPr kumimoji="0" lang="en-US" altLang="en-US" smtClean="0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3700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DD57AE-4D13-42D6-9EDC-7813835ED1D8}" type="slidenum">
              <a:rPr kumimoji="0" lang="en-US" altLang="en-US" smtClean="0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pr11-07.cpp, NumberArray.h, and NumberArray.cpp</a:t>
            </a:r>
          </a:p>
        </p:txBody>
      </p:sp>
    </p:spTree>
    <p:extLst>
      <p:ext uri="{BB962C8B-B14F-4D97-AF65-F5344CB8AC3E}">
        <p14:creationId xmlns:p14="http://schemas.microsoft.com/office/powerpoint/2010/main" val="4274062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9A1FC7-3700-4825-8DAF-FA8D0A846093}" type="slidenum">
              <a:rPr kumimoji="0" lang="en-US" altLang="en-US" smtClean="0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90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93CD1E-3786-4725-A63D-F5C39F00CC72}" type="slidenum">
              <a:rPr kumimoji="0" lang="en-US" altLang="en-US" smtClean="0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pr11-08.cpp, NumberArray2.h, and NumberArray2.cpp</a:t>
            </a:r>
          </a:p>
        </p:txBody>
      </p:sp>
    </p:spTree>
    <p:extLst>
      <p:ext uri="{BB962C8B-B14F-4D97-AF65-F5344CB8AC3E}">
        <p14:creationId xmlns:p14="http://schemas.microsoft.com/office/powerpoint/2010/main" val="2908133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C5BD0F-E994-487C-B91B-9436E9CD1CE6}" type="slidenum">
              <a:rPr kumimoji="0" lang="en-US" altLang="en-US" smtClean="0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3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25"/>
            <a:ext cx="8229600" cy="5345475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3/26/19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09800"/>
            <a:ext cx="60198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More about Classes </a:t>
            </a:r>
            <a:b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and </a:t>
            </a:r>
            <a:b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Object 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1290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015"/>
            <a:ext cx="8229600" cy="63976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Copy Constructor 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567738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public: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&amp;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obj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p = new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*p = *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obj.p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v=0)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p = new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 *p = v;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~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() {delete p;}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public: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print *p;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};</a:t>
            </a:r>
            <a:endParaRPr lang="en-US" altLang="en-US" sz="2200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E92E0867-2C4C-4D27-A2D4-6F5FC8513674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035"/>
            <a:ext cx="8229600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Copy Constructor – When Is It Used?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A copy constructor is called when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An object is initialized from an object of the same class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An object is passed by value to a function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An object is returned using a </a:t>
            </a:r>
            <a:r>
              <a:rPr lang="en-US" alt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800" dirty="0"/>
              <a:t> statement from a function (also discussed in Chapter 7)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CA799859-C368-4365-8008-D27C416F49E5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5315"/>
            <a:ext cx="8229600" cy="544286"/>
          </a:xfrm>
        </p:spPr>
        <p:txBody>
          <a:bodyPr>
            <a:noAutofit/>
          </a:bodyPr>
          <a:lstStyle/>
          <a:p>
            <a:pPr lvl="0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C++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2577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Memberwise</a:t>
            </a:r>
            <a:r>
              <a:rPr lang="en-US" dirty="0"/>
              <a:t> assignment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Copy constructors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5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11.4 Memberwise Assignment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25562"/>
            <a:ext cx="8077200" cy="4770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dirty="0"/>
              <a:t>Can use </a:t>
            </a:r>
            <a:r>
              <a:rPr lang="en-US" altLang="en-US" b="1" dirty="0">
                <a:latin typeface="Courier New" panose="02070309020205020404" pitchFamily="49" charset="0"/>
              </a:rPr>
              <a:t>=</a:t>
            </a:r>
            <a:r>
              <a:rPr lang="en-US" altLang="en-US" dirty="0"/>
              <a:t> to assign one object to another, or to initialize an object with an object’s data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 dirty="0"/>
              <a:t>Examples</a:t>
            </a:r>
            <a:r>
              <a:rPr lang="en-US" altLang="en-US" sz="2800" dirty="0"/>
              <a:t> (</a:t>
            </a:r>
            <a:r>
              <a:rPr lang="en-US" altLang="en-US" sz="2400" dirty="0"/>
              <a:t>assuming class </a:t>
            </a: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sz="2800" dirty="0"/>
              <a:t>):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None/>
            </a:pPr>
            <a:endParaRPr lang="en-US" altLang="en-US" sz="2800" dirty="0"/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dirty="0"/>
              <a:t>	    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V v1, v2;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… // statements that assign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… // values to members of v1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v2 = v1;    // assignment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V v3 = v2;  // initialization</a:t>
            </a:r>
            <a:endParaRPr lang="en-US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12D49B1A-5C8C-4EA0-A1E8-ABC2535A59CB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77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11.5  Copy Constructors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Special constructor used when a newly created object is initialized to the data of another object of same class</a:t>
            </a:r>
          </a:p>
          <a:p>
            <a:pPr eaLnBrk="1" hangingPunct="1"/>
            <a:r>
              <a:rPr lang="en-US" altLang="en-US" dirty="0"/>
              <a:t>Default copy constructor copies field-to-field, using </a:t>
            </a:r>
            <a:r>
              <a:rPr lang="en-US" altLang="en-US" dirty="0" err="1"/>
              <a:t>memberwise</a:t>
            </a:r>
            <a:r>
              <a:rPr lang="en-US" altLang="en-US" dirty="0"/>
              <a:t> assignment</a:t>
            </a:r>
          </a:p>
          <a:p>
            <a:pPr eaLnBrk="1" hangingPunct="1"/>
            <a:r>
              <a:rPr lang="en-US" altLang="en-US" dirty="0"/>
              <a:t>The default copy constructor works fine in most cases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6DE00955-1928-4093-9958-0D60D6F9223A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035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Copy Constructors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23472" y="1318068"/>
            <a:ext cx="8415728" cy="4513497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	Problems occur when objects contain pointers to dynamic storage: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class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public: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v=0)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p = new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   *p = v;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~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(){delete p;}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private: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*p;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	};</a:t>
            </a:r>
            <a:endParaRPr lang="en-US" altLang="en-US" sz="2200" b="1" dirty="0">
              <a:solidFill>
                <a:srgbClr val="3D8963"/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79FD3DEB-D11D-4EF0-970C-75750169AB02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963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Default Constructor Causes Sharing of Storage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199"/>
            <a:ext cx="4572000" cy="487680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c1(5);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2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if (true) {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200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CpClass</a:t>
            </a: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 c2 = c1;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2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// c1 is corrupted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// when c2 goes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// out of scope and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// its destructor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3D8963"/>
                </a:solidFill>
                <a:latin typeface="Courier New" panose="02070309020205020404" pitchFamily="49" charset="0"/>
              </a:rPr>
              <a:t>// executes 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98063" y="1600199"/>
            <a:ext cx="351155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/>
              <a:t> 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2AAD5450-B0BE-4E41-B1CC-1052E836B21F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5100638" y="3810000"/>
            <a:ext cx="46196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5" name="Rectangle 11"/>
          <p:cNvSpPr>
            <a:spLocks noChangeArrowheads="1"/>
          </p:cNvSpPr>
          <p:nvPr/>
        </p:nvSpPr>
        <p:spPr bwMode="auto">
          <a:xfrm>
            <a:off x="5113338" y="2514600"/>
            <a:ext cx="449262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3016" name="Rectangle 10"/>
          <p:cNvSpPr>
            <a:spLocks noChangeArrowheads="1"/>
          </p:cNvSpPr>
          <p:nvPr/>
        </p:nvSpPr>
        <p:spPr bwMode="auto">
          <a:xfrm>
            <a:off x="7086600" y="2971800"/>
            <a:ext cx="38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3017" name="Group 13"/>
          <p:cNvGrpSpPr>
            <a:grpSpLocks/>
          </p:cNvGrpSpPr>
          <p:nvPr/>
        </p:nvGrpSpPr>
        <p:grpSpPr bwMode="auto">
          <a:xfrm>
            <a:off x="5087938" y="2514600"/>
            <a:ext cx="2335212" cy="1757363"/>
            <a:chOff x="3195" y="1562"/>
            <a:chExt cx="1471" cy="1107"/>
          </a:xfrm>
        </p:grpSpPr>
        <p:sp>
          <p:nvSpPr>
            <p:cNvPr id="43018" name="Text Box 5"/>
            <p:cNvSpPr txBox="1">
              <a:spLocks noChangeArrowheads="1"/>
            </p:cNvSpPr>
            <p:nvPr/>
          </p:nvSpPr>
          <p:spPr bwMode="auto">
            <a:xfrm>
              <a:off x="3195" y="1562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c1</a:t>
              </a:r>
            </a:p>
          </p:txBody>
        </p:sp>
        <p:sp>
          <p:nvSpPr>
            <p:cNvPr id="43019" name="Text Box 6"/>
            <p:cNvSpPr txBox="1">
              <a:spLocks noChangeArrowheads="1"/>
            </p:cNvSpPr>
            <p:nvPr/>
          </p:nvSpPr>
          <p:spPr bwMode="auto">
            <a:xfrm>
              <a:off x="3203" y="2378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c2</a:t>
              </a:r>
            </a:p>
          </p:txBody>
        </p:sp>
        <p:sp>
          <p:nvSpPr>
            <p:cNvPr id="43020" name="Text Box 7"/>
            <p:cNvSpPr txBox="1">
              <a:spLocks noChangeArrowheads="1"/>
            </p:cNvSpPr>
            <p:nvPr/>
          </p:nvSpPr>
          <p:spPr bwMode="auto">
            <a:xfrm>
              <a:off x="4454" y="185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3021" name="Line 8"/>
            <p:cNvSpPr>
              <a:spLocks noChangeShapeType="1"/>
            </p:cNvSpPr>
            <p:nvPr/>
          </p:nvSpPr>
          <p:spPr bwMode="auto">
            <a:xfrm>
              <a:off x="3552" y="1824"/>
              <a:ext cx="86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9"/>
            <p:cNvSpPr>
              <a:spLocks noChangeShapeType="1"/>
            </p:cNvSpPr>
            <p:nvPr/>
          </p:nvSpPr>
          <p:spPr bwMode="auto">
            <a:xfrm flipV="1">
              <a:off x="3552" y="2064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0" y="1223963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015"/>
            <a:ext cx="8229600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Problems of Sharing Dynamic Storage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24063"/>
            <a:ext cx="8294688" cy="3556000"/>
          </a:xfrm>
        </p:spPr>
        <p:txBody>
          <a:bodyPr/>
          <a:lstStyle/>
          <a:p>
            <a:pPr eaLnBrk="1" hangingPunct="1"/>
            <a:r>
              <a:rPr lang="en-US" altLang="en-US"/>
              <a:t>Destructor of one object deletes memory still in use by other objects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Modification of memory by one object affects other objects sharing that memory</a:t>
            </a:r>
          </a:p>
          <a:p>
            <a:pPr eaLnBrk="1" hangingPunct="1"/>
            <a:endParaRPr lang="en-US" altLang="en-US" sz="2800" b="1">
              <a:solidFill>
                <a:srgbClr val="3D8963"/>
              </a:solidFill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263E574A-9F4C-4FA0-A19D-B7F70F12C96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77"/>
            <a:ext cx="8229600" cy="639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Programmer-Defined Copy Constructors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153400" cy="4038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/>
              <a:t>A copy constructor is one that takes a reference parameter to another object of the same class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/>
              <a:t>The copy constructor uses the data in the object passed as parameter to initialize the object being created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/>
              <a:t>Reference parameter should be </a:t>
            </a:r>
            <a:r>
              <a:rPr lang="en-US" altLang="en-US" b="1">
                <a:latin typeface="Courier New" panose="02070309020205020404" pitchFamily="49" charset="0"/>
              </a:rPr>
              <a:t>const</a:t>
            </a:r>
            <a:r>
              <a:rPr lang="en-US" altLang="en-US"/>
              <a:t> to avoid potential for data corruption</a:t>
            </a:r>
            <a:endParaRPr lang="en-US" altLang="en-US" b="1">
              <a:latin typeface="Courier New" panose="02070309020205020404" pitchFamily="49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57B0BFBA-7798-44C0-978A-D1C112BF76F3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68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en-US" altLang="en-US" dirty="0"/>
              <a:t>Programmer-Defined Copy Constructors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4572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/>
              <a:t>The copy constructor avoids problems caused by memory sharing 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/>
              <a:t>Can allocate separate memory to hold new object’s dynamic member data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/>
              <a:t>Can make new object’s pointer point to this memory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/>
              <a:t>Copies the data, not the pointer, from the original object to the new object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11-</a:t>
            </a:r>
            <a:fld id="{927D8232-C5F8-4AB8-99E6-6AA3FA0A9326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 w="31750">
            <a:gradFill>
              <a:gsLst>
                <a:gs pos="0">
                  <a:schemeClr val="accent6"/>
                </a:gs>
                <a:gs pos="63000">
                  <a:schemeClr val="accent6"/>
                </a:gs>
                <a:gs pos="39000">
                  <a:schemeClr val="accent4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2414</TotalTime>
  <Words>434</Words>
  <Application>Microsoft Macintosh PowerPoint</Application>
  <PresentationFormat>On-screen Show (4:3)</PresentationFormat>
  <Paragraphs>109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Tahoma</vt:lpstr>
      <vt:lpstr>Times New Roman</vt:lpstr>
      <vt:lpstr>Office Theme</vt:lpstr>
      <vt:lpstr>More about Classes  and  Object Oriented Programming</vt:lpstr>
      <vt:lpstr>More C++</vt:lpstr>
      <vt:lpstr>11.4 Memberwise Assignment </vt:lpstr>
      <vt:lpstr>11.5  Copy Constructors</vt:lpstr>
      <vt:lpstr>Copy Constructors</vt:lpstr>
      <vt:lpstr>Default Constructor Causes Sharing of Storage </vt:lpstr>
      <vt:lpstr>Problems of Sharing Dynamic Storage</vt:lpstr>
      <vt:lpstr>Programmer-Defined Copy Constructors</vt:lpstr>
      <vt:lpstr>Programmer-Defined Copy Constructors</vt:lpstr>
      <vt:lpstr>Copy Constructor Example</vt:lpstr>
      <vt:lpstr>Copy Constructor – When Is It Used?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60</cp:revision>
  <cp:lastPrinted>2018-10-30T20:49:06Z</cp:lastPrinted>
  <dcterms:created xsi:type="dcterms:W3CDTF">2013-06-20T05:02:42Z</dcterms:created>
  <dcterms:modified xsi:type="dcterms:W3CDTF">2019-03-27T00:24:47Z</dcterms:modified>
</cp:coreProperties>
</file>